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9B866E-C1E1-4C9B-B557-31CAB0AD9ECE}">
  <a:tblStyle styleId="{0B9B866E-C1E1-4C9B-B557-31CAB0AD9E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f182929b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f182929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cdd922456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cdd9224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34644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Java Chain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25"/>
            <a:ext cx="35187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Your Coffee Chain On the Block</a:t>
            </a:r>
            <a:endParaRPr sz="22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900" y="1432925"/>
            <a:ext cx="3139500" cy="3139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 Accounting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269" name="Google Shape;269;p22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Built-in Auditing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Reduced Fraud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Reduced Errors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Enhanced Regulatory Compliance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Enhanced Efficiency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Easier Reconciliation</a:t>
            </a:r>
            <a:endParaRPr/>
          </a:p>
        </p:txBody>
      </p:sp>
      <p:sp>
        <p:nvSpPr>
          <p:cNvPr id="270" name="Google Shape;270;p22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Manage Ledger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Superior Transparency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Reliable Solutions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Quick Transactions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Security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Wallet Transactions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considerations for project expansion:</a:t>
            </a:r>
            <a:endParaRPr/>
          </a:p>
        </p:txBody>
      </p:sp>
      <p:sp>
        <p:nvSpPr>
          <p:cNvPr id="276" name="Google Shape;276;p23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-Smart contract to interact with applicable tax policy and documentation</a:t>
            </a:r>
            <a:endParaRPr i="1" sz="16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-Expand transaction contract to integrate real time transactions (customer </a:t>
            </a:r>
            <a:r>
              <a:rPr i="1" lang="en" sz="16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purchases</a:t>
            </a:r>
            <a:r>
              <a:rPr i="1" lang="en" sz="16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i="1" sz="16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-Expanded transaction contract to accept wide variety of cryptocurrencies</a:t>
            </a:r>
            <a:endParaRPr i="1" sz="16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16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-Expanded inventory management contract to output resupply notifications &amp; integrated order/shipment tracking</a:t>
            </a:r>
            <a:endParaRPr i="1" sz="16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sp>
        <p:nvSpPr>
          <p:cNvPr id="76" name="Google Shape;76;p14"/>
          <p:cNvSpPr txBox="1"/>
          <p:nvPr>
            <p:ph idx="4294967295" type="title"/>
          </p:nvPr>
        </p:nvSpPr>
        <p:spPr>
          <a:xfrm>
            <a:off x="231725" y="3657400"/>
            <a:ext cx="2148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Andrew Smith-Mui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7" name="Google Shape;77;p14"/>
          <p:cNvSpPr txBox="1"/>
          <p:nvPr>
            <p:ph idx="4294967295" type="title"/>
          </p:nvPr>
        </p:nvSpPr>
        <p:spPr>
          <a:xfrm>
            <a:off x="2449668" y="36573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Eric Baran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4667629" y="36573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Andrew Rubi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6885590" y="36573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Bryan Castillo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99" y="1437391"/>
            <a:ext cx="1377150" cy="168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675" y="1468500"/>
            <a:ext cx="1588475" cy="17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2675" y="1480508"/>
            <a:ext cx="1377151" cy="1724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6200" y="1384250"/>
            <a:ext cx="1349925" cy="17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>
            <p:ph type="title"/>
          </p:nvPr>
        </p:nvSpPr>
        <p:spPr>
          <a:xfrm>
            <a:off x="490250" y="1207400"/>
            <a:ext cx="6681300" cy="23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Mission statement: 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To increase the amount of auditability, trust, and reliability in company accounting records using a secure blockchain solution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471900" y="1919075"/>
            <a:ext cx="3999900" cy="28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Managing cash-flow, expenses, payroll, and tax documents are challenging, especially for a small business.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Difficult to maintain</a:t>
            </a:r>
            <a:r>
              <a:rPr lang="en" sz="1800"/>
              <a:t> transparency and accuracy for small business accounting records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61725"/>
            <a:ext cx="4367398" cy="291928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4572000" y="3936975"/>
            <a:ext cx="4367400" cy="9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Could a smart contract </a:t>
            </a:r>
            <a:r>
              <a:rPr lang="en" sz="1800"/>
              <a:t>architecture have prevented this?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8" name="Google Shape;98;p16"/>
          <p:cNvSpPr txBox="1"/>
          <p:nvPr/>
        </p:nvSpPr>
        <p:spPr>
          <a:xfrm>
            <a:off x="4572000" y="3708425"/>
            <a:ext cx="52251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Source: https://federalnewsnetwork.com/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03" name="Google Shape;103;p17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a secure blockchain to perform transactions to  increase the </a:t>
            </a:r>
            <a:r>
              <a:rPr b="1" lang="en" sz="2400"/>
              <a:t>auditability, trust, and reliability</a:t>
            </a:r>
            <a:r>
              <a:rPr lang="en" sz="2400"/>
              <a:t> of our small business accounting records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</a:t>
            </a:r>
            <a:r>
              <a:rPr lang="en" sz="1400"/>
              <a:t> </a:t>
            </a:r>
            <a:r>
              <a:rPr i="1" lang="en" sz="1400"/>
              <a:t> </a:t>
            </a:r>
            <a:endParaRPr i="1" sz="14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1600"/>
              <a:t>Java Chain development process 21 Nov - 8 Dec 2020</a:t>
            </a:r>
            <a:endParaRPr i="1" sz="1600"/>
          </a:p>
        </p:txBody>
      </p:sp>
      <p:cxnSp>
        <p:nvCxnSpPr>
          <p:cNvPr id="111" name="Google Shape;111;p18"/>
          <p:cNvCxnSpPr/>
          <p:nvPr/>
        </p:nvCxnSpPr>
        <p:spPr>
          <a:xfrm rot="10800000">
            <a:off x="680125" y="2152425"/>
            <a:ext cx="9300" cy="8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2" name="Google Shape;112;p18"/>
          <p:cNvSpPr txBox="1"/>
          <p:nvPr>
            <p:ph type="title"/>
          </p:nvPr>
        </p:nvSpPr>
        <p:spPr>
          <a:xfrm>
            <a:off x="727112" y="185954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Project Day 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727112" y="215136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-Developed project idea &amp; mission statement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14" name="Google Shape;114;p18"/>
          <p:cNvCxnSpPr/>
          <p:nvPr/>
        </p:nvCxnSpPr>
        <p:spPr>
          <a:xfrm>
            <a:off x="1978075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5" name="Google Shape;115;p18"/>
          <p:cNvSpPr txBox="1"/>
          <p:nvPr>
            <p:ph type="title"/>
          </p:nvPr>
        </p:nvSpPr>
        <p:spPr>
          <a:xfrm>
            <a:off x="1978087" y="382079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Project Day 2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1978087" y="405559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-Began smart contract draft in Remix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17" name="Google Shape;117;p18"/>
          <p:cNvCxnSpPr/>
          <p:nvPr/>
        </p:nvCxnSpPr>
        <p:spPr>
          <a:xfrm flipH="1" rot="10800000">
            <a:off x="3410850" y="2145225"/>
            <a:ext cx="5700" cy="8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8" name="Google Shape;118;p18"/>
          <p:cNvSpPr txBox="1"/>
          <p:nvPr>
            <p:ph type="title"/>
          </p:nvPr>
        </p:nvSpPr>
        <p:spPr>
          <a:xfrm>
            <a:off x="3416412" y="185956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Project Day 3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416400" y="2096938"/>
            <a:ext cx="20343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-Used </a:t>
            </a:r>
            <a:r>
              <a:rPr lang="en" sz="1200">
                <a:solidFill>
                  <a:schemeClr val="dk2"/>
                </a:solidFill>
              </a:rPr>
              <a:t>JavaScript</a:t>
            </a:r>
            <a:r>
              <a:rPr lang="en" sz="1200">
                <a:solidFill>
                  <a:schemeClr val="dk2"/>
                </a:solidFill>
              </a:rPr>
              <a:t> for front-end site &amp; MetaMask integration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>
            <a:off x="4703475" y="3374996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1" name="Google Shape;121;p18"/>
          <p:cNvSpPr txBox="1"/>
          <p:nvPr>
            <p:ph type="title"/>
          </p:nvPr>
        </p:nvSpPr>
        <p:spPr>
          <a:xfrm>
            <a:off x="7319162" y="397094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JavaChain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Presentation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703487" y="405559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-Integrated Truffle suite to run multiple smart contracts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3" name="Google Shape;123;p18"/>
          <p:cNvCxnSpPr/>
          <p:nvPr/>
        </p:nvCxnSpPr>
        <p:spPr>
          <a:xfrm flipH="1" rot="10800000">
            <a:off x="6014350" y="2145225"/>
            <a:ext cx="3000" cy="9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4" name="Google Shape;124;p18"/>
          <p:cNvSpPr txBox="1"/>
          <p:nvPr>
            <p:ph type="title"/>
          </p:nvPr>
        </p:nvSpPr>
        <p:spPr>
          <a:xfrm>
            <a:off x="6017437" y="185956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Project Day 5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6017437" y="2151375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-Finalized presentation &amp; Java Chain site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26" name="Google Shape;126;p18"/>
          <p:cNvGraphicFramePr/>
          <p:nvPr/>
        </p:nvGraphicFramePr>
        <p:xfrm>
          <a:off x="267050" y="3041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{0B9B866E-C1E1-4C9B-B557-31CAB0AD9ECE}</a:tableStyleId>
              </a:tblPr>
              <a:tblGrid>
                <a:gridCol w="4304950"/>
                <a:gridCol w="4304950"/>
              </a:tblGrid>
              <a:tr h="41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NOV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DEC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127" name="Google Shape;127;p18"/>
          <p:cNvCxnSpPr/>
          <p:nvPr/>
        </p:nvCxnSpPr>
        <p:spPr>
          <a:xfrm>
            <a:off x="7311575" y="3447150"/>
            <a:ext cx="7500" cy="7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8" name="Google Shape;128;p18"/>
          <p:cNvSpPr txBox="1"/>
          <p:nvPr>
            <p:ph type="title"/>
          </p:nvPr>
        </p:nvSpPr>
        <p:spPr>
          <a:xfrm>
            <a:off x="4703487" y="382079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Project Day 4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624" y="4363050"/>
            <a:ext cx="392100" cy="373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4">
            <a:alphaModFix/>
          </a:blip>
          <a:srcRect b="20892" l="0" r="0" t="0"/>
          <a:stretch/>
        </p:blipFill>
        <p:spPr>
          <a:xfrm>
            <a:off x="5520025" y="4571700"/>
            <a:ext cx="392100" cy="325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1600" y="2564025"/>
            <a:ext cx="392100" cy="3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cxnSp>
        <p:nvCxnSpPr>
          <p:cNvPr id="137" name="Google Shape;137;p19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19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Deploy contract on </a:t>
            </a:r>
            <a:r>
              <a:rPr lang="en" sz="1200">
                <a:solidFill>
                  <a:schemeClr val="dk2"/>
                </a:solidFill>
              </a:rPr>
              <a:t>secure</a:t>
            </a:r>
            <a:r>
              <a:rPr lang="en" sz="1200">
                <a:solidFill>
                  <a:schemeClr val="dk2"/>
                </a:solidFill>
              </a:rPr>
              <a:t> blockchain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0" name="Google Shape;140;p19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19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Record accounting transactions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3" name="Google Shape;143;p19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19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Verify activ</a:t>
            </a:r>
            <a:r>
              <a:rPr lang="en" sz="1200">
                <a:solidFill>
                  <a:schemeClr val="dk2"/>
                </a:solidFill>
              </a:rPr>
              <a:t>ity on the blockchain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46" name="Google Shape;146;p19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47" name="Google Shape;147;p19"/>
            <p:cNvCxnSpPr>
              <a:stCxn id="148" idx="6"/>
              <a:endCxn id="149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48" name="Google Shape;148;p19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>
            <p:ph type="title"/>
          </p:nvPr>
        </p:nvSpPr>
        <p:spPr>
          <a:xfrm>
            <a:off x="490250" y="488250"/>
            <a:ext cx="7625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technology: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Solidity Smart Contracts on the Blockchain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61" name="Google Shape;161;p21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15337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>
            <p:ph type="title"/>
          </p:nvPr>
        </p:nvSpPr>
        <p:spPr>
          <a:xfrm>
            <a:off x="472925" y="803300"/>
            <a:ext cx="4470600" cy="40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Why now?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Blockchain technology has the potential to further revolutionize the accounting industry by enhancing productivity, accuracy, data security, reducing maintenance expenses and reconciling ledgers.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/>
              <a:t>Organizations can record their transactions right into a decentralized ledger, forming an interlocking arrangement of abiding accounts and records.</a:t>
            </a:r>
            <a:endParaRPr sz="2000"/>
          </a:p>
        </p:txBody>
      </p:sp>
      <p:grpSp>
        <p:nvGrpSpPr>
          <p:cNvPr id="163" name="Google Shape;163;p21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64" name="Google Shape;164;p21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